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поступивших ПСУ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Гусевский ПНИ</c:v>
                </c:pt>
                <c:pt idx="1">
                  <c:v>Собинский ПНИ</c:v>
                </c:pt>
                <c:pt idx="2">
                  <c:v>ОПБ №2</c:v>
                </c:pt>
                <c:pt idx="3">
                  <c:v>Владимирский ПНИ</c:v>
                </c:pt>
                <c:pt idx="4">
                  <c:v>Болотский ПНИ</c:v>
                </c:pt>
                <c:pt idx="5">
                  <c:v>Гусевской ПНИ с.Дубасово</c:v>
                </c:pt>
                <c:pt idx="6">
                  <c:v>Копнино ПНИ</c:v>
                </c:pt>
                <c:pt idx="7">
                  <c:v>Арбузовский ПНИ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963072"/>
        <c:axId val="262608768"/>
      </c:barChart>
      <c:catAx>
        <c:axId val="146963072"/>
        <c:scaling>
          <c:orientation val="minMax"/>
        </c:scaling>
        <c:delete val="0"/>
        <c:axPos val="b"/>
        <c:majorTickMark val="out"/>
        <c:minorTickMark val="none"/>
        <c:tickLblPos val="nextTo"/>
        <c:crossAx val="262608768"/>
        <c:crosses val="autoZero"/>
        <c:auto val="1"/>
        <c:lblAlgn val="ctr"/>
        <c:lblOffset val="100"/>
        <c:noMultiLvlLbl val="0"/>
      </c:catAx>
      <c:valAx>
        <c:axId val="26260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963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471558248896715"/>
          <c:y val="3.4859005922735463E-2"/>
          <c:w val="0.58109112993047463"/>
          <c:h val="0.533941228869009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занятий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Шаги к самостоятельности</c:v>
                </c:pt>
                <c:pt idx="1">
                  <c:v>Психологическое консультирование</c:v>
                </c:pt>
                <c:pt idx="2">
                  <c:v>Мой друг-компьютер</c:v>
                </c:pt>
                <c:pt idx="3">
                  <c:v>Я помогаю сам</c:v>
                </c:pt>
                <c:pt idx="4">
                  <c:v>Адаптивная физкультура</c:v>
                </c:pt>
                <c:pt idx="5">
                  <c:v>Активный и здоровый</c:v>
                </c:pt>
                <c:pt idx="6">
                  <c:v>Занятия творчеством, социальный туризм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80</c:v>
                </c:pt>
                <c:pt idx="1">
                  <c:v>200</c:v>
                </c:pt>
                <c:pt idx="2">
                  <c:v>60</c:v>
                </c:pt>
                <c:pt idx="3">
                  <c:v>100</c:v>
                </c:pt>
                <c:pt idx="4">
                  <c:v>200</c:v>
                </c:pt>
                <c:pt idx="5">
                  <c:v>24</c:v>
                </c:pt>
                <c:pt idx="6">
                  <c:v>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Шаги к самостоятельности</c:v>
                </c:pt>
                <c:pt idx="1">
                  <c:v>Психологическое консультирование</c:v>
                </c:pt>
                <c:pt idx="2">
                  <c:v>Мой друг-компьютер</c:v>
                </c:pt>
                <c:pt idx="3">
                  <c:v>Я помогаю сам</c:v>
                </c:pt>
                <c:pt idx="4">
                  <c:v>Адаптивная физкультура</c:v>
                </c:pt>
                <c:pt idx="5">
                  <c:v>Активный и здоровый</c:v>
                </c:pt>
                <c:pt idx="6">
                  <c:v>Занятия творчеством, социальный туризм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32</c:v>
                </c:pt>
                <c:pt idx="1">
                  <c:v>32</c:v>
                </c:pt>
                <c:pt idx="2">
                  <c:v>8</c:v>
                </c:pt>
                <c:pt idx="3">
                  <c:v>32</c:v>
                </c:pt>
                <c:pt idx="4">
                  <c:v>32</c:v>
                </c:pt>
                <c:pt idx="5">
                  <c:v>18</c:v>
                </c:pt>
                <c:pt idx="6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8974336"/>
        <c:axId val="138975872"/>
        <c:axId val="0"/>
      </c:bar3DChart>
      <c:catAx>
        <c:axId val="138974336"/>
        <c:scaling>
          <c:orientation val="minMax"/>
        </c:scaling>
        <c:delete val="0"/>
        <c:axPos val="b"/>
        <c:majorTickMark val="out"/>
        <c:minorTickMark val="none"/>
        <c:tickLblPos val="nextTo"/>
        <c:crossAx val="138975872"/>
        <c:crosses val="autoZero"/>
        <c:auto val="0"/>
        <c:lblAlgn val="ctr"/>
        <c:lblOffset val="100"/>
        <c:noMultiLvlLbl val="0"/>
      </c:catAx>
      <c:valAx>
        <c:axId val="138975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974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8792664493861"/>
          <c:y val="0.69091930135243318"/>
          <c:w val="0.20233559483119987"/>
          <c:h val="0.281497820679226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727543-74DC-4C5E-88B8-76617F2B67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32DAD94-D4BC-4F0F-98F0-708D87274F03}">
      <dgm:prSet/>
      <dgm:spPr/>
      <dgm:t>
        <a:bodyPr/>
        <a:lstStyle/>
        <a:p>
          <a:pPr rtl="0"/>
          <a:r>
            <a:rPr lang="ru-RU" b="1" i="1" dirty="0" smtClean="0"/>
            <a:t>Цель проекта </a:t>
          </a:r>
          <a:r>
            <a:rPr lang="ru-RU" dirty="0" smtClean="0"/>
            <a:t>– оказание необходимой помощи в развитии и поддержке максимально возможной самостоятельности инвалидов в организации их повседневной жизни, в обеспечении условий, направленных на создание им возможностей участия в жизни общества :</a:t>
          </a:r>
          <a:endParaRPr lang="ru-RU" dirty="0"/>
        </a:p>
      </dgm:t>
    </dgm:pt>
    <dgm:pt modelId="{85BCCDF7-C368-4782-A1CA-567A65163E92}" type="parTrans" cxnId="{D1652395-5EC9-44CC-A9E5-2A9A41CF5ECB}">
      <dgm:prSet/>
      <dgm:spPr/>
      <dgm:t>
        <a:bodyPr/>
        <a:lstStyle/>
        <a:p>
          <a:endParaRPr lang="ru-RU"/>
        </a:p>
      </dgm:t>
    </dgm:pt>
    <dgm:pt modelId="{6521B4D8-4AE8-4688-B5A2-9FD3AD502ECE}" type="sibTrans" cxnId="{D1652395-5EC9-44CC-A9E5-2A9A41CF5ECB}">
      <dgm:prSet/>
      <dgm:spPr/>
      <dgm:t>
        <a:bodyPr/>
        <a:lstStyle/>
        <a:p>
          <a:endParaRPr lang="ru-RU"/>
        </a:p>
      </dgm:t>
    </dgm:pt>
    <dgm:pt modelId="{2888AC65-2241-437A-A46F-38BFA8E2CA6B}" type="pres">
      <dgm:prSet presAssocID="{D0727543-74DC-4C5E-88B8-76617F2B67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F3F69C-C5F0-4735-8324-5AD87AC07993}" type="pres">
      <dgm:prSet presAssocID="{D32DAD94-D4BC-4F0F-98F0-708D87274F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652395-5EC9-44CC-A9E5-2A9A41CF5ECB}" srcId="{D0727543-74DC-4C5E-88B8-76617F2B67F9}" destId="{D32DAD94-D4BC-4F0F-98F0-708D87274F03}" srcOrd="0" destOrd="0" parTransId="{85BCCDF7-C368-4782-A1CA-567A65163E92}" sibTransId="{6521B4D8-4AE8-4688-B5A2-9FD3AD502ECE}"/>
    <dgm:cxn modelId="{34E9C09C-0F62-4811-A8BC-C771D744D55D}" type="presOf" srcId="{D32DAD94-D4BC-4F0F-98F0-708D87274F03}" destId="{5AF3F69C-C5F0-4735-8324-5AD87AC07993}" srcOrd="0" destOrd="0" presId="urn:microsoft.com/office/officeart/2005/8/layout/vList2"/>
    <dgm:cxn modelId="{31D0365D-D6F7-40FB-8BEB-8DF357D06465}" type="presOf" srcId="{D0727543-74DC-4C5E-88B8-76617F2B67F9}" destId="{2888AC65-2241-437A-A46F-38BFA8E2CA6B}" srcOrd="0" destOrd="0" presId="urn:microsoft.com/office/officeart/2005/8/layout/vList2"/>
    <dgm:cxn modelId="{3CCC66D0-1823-4CD8-89CF-D8DD0DD0A28C}" type="presParOf" srcId="{2888AC65-2241-437A-A46F-38BFA8E2CA6B}" destId="{5AF3F69C-C5F0-4735-8324-5AD87AC079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6F61FB-AA29-4364-B51B-9122B9FB725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02A2375-9D65-448C-9B2A-6A8C02CA9E6E}">
      <dgm:prSet custT="1"/>
      <dgm:spPr/>
      <dgm:t>
        <a:bodyPr/>
        <a:lstStyle/>
        <a:p>
          <a:pPr rtl="0"/>
          <a:r>
            <a:rPr lang="ru-RU" sz="1600" dirty="0" smtClean="0"/>
            <a:t>Приобретение навыков самообслуживания (осуществление гигиенических процедур, принятие пищи, уход за одеждой и обувью и т.д.)</a:t>
          </a:r>
          <a:endParaRPr lang="ru-RU" sz="1600" dirty="0"/>
        </a:p>
      </dgm:t>
    </dgm:pt>
    <dgm:pt modelId="{5C5C0486-02EF-422C-996D-CF1102C99B9C}" type="parTrans" cxnId="{532CCE35-35AA-4C5C-923F-FC762F9121A7}">
      <dgm:prSet/>
      <dgm:spPr/>
      <dgm:t>
        <a:bodyPr/>
        <a:lstStyle/>
        <a:p>
          <a:endParaRPr lang="ru-RU"/>
        </a:p>
      </dgm:t>
    </dgm:pt>
    <dgm:pt modelId="{4A53CF2E-CA9B-4E91-86C6-00CBAC4F1B7B}" type="sibTrans" cxnId="{532CCE35-35AA-4C5C-923F-FC762F9121A7}">
      <dgm:prSet/>
      <dgm:spPr/>
      <dgm:t>
        <a:bodyPr/>
        <a:lstStyle/>
        <a:p>
          <a:endParaRPr lang="ru-RU"/>
        </a:p>
      </dgm:t>
    </dgm:pt>
    <dgm:pt modelId="{D2222500-3BE6-4B30-9F09-A28F82CBE873}" type="pres">
      <dgm:prSet presAssocID="{396F61FB-AA29-4364-B51B-9122B9FB72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593358-B450-44C5-A784-AF6E917DBD87}" type="pres">
      <dgm:prSet presAssocID="{902A2375-9D65-448C-9B2A-6A8C02CA9E6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B64AE0-F4A4-4CD7-979B-9285A8985A49}" type="presOf" srcId="{902A2375-9D65-448C-9B2A-6A8C02CA9E6E}" destId="{65593358-B450-44C5-A784-AF6E917DBD87}" srcOrd="0" destOrd="0" presId="urn:microsoft.com/office/officeart/2005/8/layout/vList2"/>
    <dgm:cxn modelId="{532CCE35-35AA-4C5C-923F-FC762F9121A7}" srcId="{396F61FB-AA29-4364-B51B-9122B9FB725A}" destId="{902A2375-9D65-448C-9B2A-6A8C02CA9E6E}" srcOrd="0" destOrd="0" parTransId="{5C5C0486-02EF-422C-996D-CF1102C99B9C}" sibTransId="{4A53CF2E-CA9B-4E91-86C6-00CBAC4F1B7B}"/>
    <dgm:cxn modelId="{0F94E0E3-3252-4E4F-9162-53751B6F5FE8}" type="presOf" srcId="{396F61FB-AA29-4364-B51B-9122B9FB725A}" destId="{D2222500-3BE6-4B30-9F09-A28F82CBE873}" srcOrd="0" destOrd="0" presId="urn:microsoft.com/office/officeart/2005/8/layout/vList2"/>
    <dgm:cxn modelId="{0C08A5B1-CBCA-4DA4-891E-EEA9EC527C73}" type="presParOf" srcId="{D2222500-3BE6-4B30-9F09-A28F82CBE873}" destId="{65593358-B450-44C5-A784-AF6E917DBD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C2CECC-BE35-4B58-9DC6-651D79082DE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4C7A27A4-D881-4F98-BD08-418E3C37142E}">
      <dgm:prSet custT="1"/>
      <dgm:spPr/>
      <dgm:t>
        <a:bodyPr/>
        <a:lstStyle/>
        <a:p>
          <a:pPr rtl="0"/>
          <a:r>
            <a:rPr lang="ru-RU" sz="1600" dirty="0" smtClean="0"/>
            <a:t>Обучение и сохранение навыков пользования техническими средствами реабилитации (при необходимости)</a:t>
          </a:r>
          <a:endParaRPr lang="ru-RU" sz="1600" dirty="0"/>
        </a:p>
      </dgm:t>
    </dgm:pt>
    <dgm:pt modelId="{B8B01601-E9F2-45A7-85BC-56F01A847053}" type="parTrans" cxnId="{50E2FD2B-2A85-4DDC-BC51-AE38DF18091A}">
      <dgm:prSet/>
      <dgm:spPr/>
      <dgm:t>
        <a:bodyPr/>
        <a:lstStyle/>
        <a:p>
          <a:endParaRPr lang="ru-RU"/>
        </a:p>
      </dgm:t>
    </dgm:pt>
    <dgm:pt modelId="{958FAE48-2BD8-4D22-849B-053D6DC10F09}" type="sibTrans" cxnId="{50E2FD2B-2A85-4DDC-BC51-AE38DF18091A}">
      <dgm:prSet/>
      <dgm:spPr/>
      <dgm:t>
        <a:bodyPr/>
        <a:lstStyle/>
        <a:p>
          <a:endParaRPr lang="ru-RU"/>
        </a:p>
      </dgm:t>
    </dgm:pt>
    <dgm:pt modelId="{F1FD9856-FF91-4CA9-A6B6-74B74FBFC934}" type="pres">
      <dgm:prSet presAssocID="{FDC2CECC-BE35-4B58-9DC6-651D79082D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4A7625-7818-4CD8-BA73-B159FE748478}" type="pres">
      <dgm:prSet presAssocID="{4C7A27A4-D881-4F98-BD08-418E3C37142E}" presName="parentText" presStyleLbl="node1" presStyleIdx="0" presStyleCnt="1" custLinFactNeighborY="5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5BD358-4E28-4BC0-BF65-38D3EBAA0580}" type="presOf" srcId="{4C7A27A4-D881-4F98-BD08-418E3C37142E}" destId="{8F4A7625-7818-4CD8-BA73-B159FE748478}" srcOrd="0" destOrd="0" presId="urn:microsoft.com/office/officeart/2005/8/layout/vList2"/>
    <dgm:cxn modelId="{8508D83C-5A3C-4CE0-AE9B-AE039A424A3B}" type="presOf" srcId="{FDC2CECC-BE35-4B58-9DC6-651D79082DEF}" destId="{F1FD9856-FF91-4CA9-A6B6-74B74FBFC934}" srcOrd="0" destOrd="0" presId="urn:microsoft.com/office/officeart/2005/8/layout/vList2"/>
    <dgm:cxn modelId="{50E2FD2B-2A85-4DDC-BC51-AE38DF18091A}" srcId="{FDC2CECC-BE35-4B58-9DC6-651D79082DEF}" destId="{4C7A27A4-D881-4F98-BD08-418E3C37142E}" srcOrd="0" destOrd="0" parTransId="{B8B01601-E9F2-45A7-85BC-56F01A847053}" sibTransId="{958FAE48-2BD8-4D22-849B-053D6DC10F09}"/>
    <dgm:cxn modelId="{9D416A54-C222-4975-9887-8BCD3AC050A3}" type="presParOf" srcId="{F1FD9856-FF91-4CA9-A6B6-74B74FBFC934}" destId="{8F4A7625-7818-4CD8-BA73-B159FE74847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FEA6C8-FC61-46CE-9C63-1AD688F5892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6B759066-CF24-46C8-9671-4102E519CDDA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tx1"/>
              </a:solidFill>
            </a:rPr>
            <a:t>Приобретение навыков социально-средового взаимодействия и коммуникации (пользование мобильными телефонами, интернетом и др.)</a:t>
          </a:r>
          <a:endParaRPr lang="ru-RU" sz="1600" dirty="0">
            <a:solidFill>
              <a:schemeClr val="tx1"/>
            </a:solidFill>
          </a:endParaRPr>
        </a:p>
      </dgm:t>
    </dgm:pt>
    <dgm:pt modelId="{807389C3-19D1-4A20-8A02-AFBDB6A6583C}" type="parTrans" cxnId="{B554F592-2302-465F-8E06-AF740FD06814}">
      <dgm:prSet/>
      <dgm:spPr/>
      <dgm:t>
        <a:bodyPr/>
        <a:lstStyle/>
        <a:p>
          <a:endParaRPr lang="ru-RU"/>
        </a:p>
      </dgm:t>
    </dgm:pt>
    <dgm:pt modelId="{72223113-9C91-4AFC-A9A0-98AE4FB90C1A}" type="sibTrans" cxnId="{B554F592-2302-465F-8E06-AF740FD06814}">
      <dgm:prSet/>
      <dgm:spPr/>
      <dgm:t>
        <a:bodyPr/>
        <a:lstStyle/>
        <a:p>
          <a:endParaRPr lang="ru-RU"/>
        </a:p>
      </dgm:t>
    </dgm:pt>
    <dgm:pt modelId="{A21AE552-F5D4-4BA7-B658-CDF8CC013A38}" type="pres">
      <dgm:prSet presAssocID="{99FEA6C8-FC61-46CE-9C63-1AD688F589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995ED1-D4D1-40D9-880B-07149BE419C7}" type="pres">
      <dgm:prSet presAssocID="{6B759066-CF24-46C8-9671-4102E519CD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9728A7-1375-493F-B117-D66F0DFDB6CF}" type="presOf" srcId="{6B759066-CF24-46C8-9671-4102E519CDDA}" destId="{02995ED1-D4D1-40D9-880B-07149BE419C7}" srcOrd="0" destOrd="0" presId="urn:microsoft.com/office/officeart/2005/8/layout/vList2"/>
    <dgm:cxn modelId="{E8A499B0-0CC9-4A47-91AF-A214357BC35F}" type="presOf" srcId="{99FEA6C8-FC61-46CE-9C63-1AD688F58924}" destId="{A21AE552-F5D4-4BA7-B658-CDF8CC013A38}" srcOrd="0" destOrd="0" presId="urn:microsoft.com/office/officeart/2005/8/layout/vList2"/>
    <dgm:cxn modelId="{B554F592-2302-465F-8E06-AF740FD06814}" srcId="{99FEA6C8-FC61-46CE-9C63-1AD688F58924}" destId="{6B759066-CF24-46C8-9671-4102E519CDDA}" srcOrd="0" destOrd="0" parTransId="{807389C3-19D1-4A20-8A02-AFBDB6A6583C}" sibTransId="{72223113-9C91-4AFC-A9A0-98AE4FB90C1A}"/>
    <dgm:cxn modelId="{C91C101F-7F61-41B4-A8BA-D7CEC3D96F8C}" type="presParOf" srcId="{A21AE552-F5D4-4BA7-B658-CDF8CC013A38}" destId="{02995ED1-D4D1-40D9-880B-07149BE419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935234-42E9-48D5-886B-3B06CAE1F4C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1845137C-4F12-44AF-828D-16C3DDB84020}">
      <dgm:prSet custT="1"/>
      <dgm:spPr/>
      <dgm:t>
        <a:bodyPr/>
        <a:lstStyle/>
        <a:p>
          <a:pPr rtl="0"/>
          <a:r>
            <a:rPr lang="ru-RU" sz="1600" dirty="0" smtClean="0"/>
            <a:t>Развитие личного потенциала обучающихся и поддержка их самореализации (получить образование и профессию</a:t>
          </a:r>
          <a:r>
            <a:rPr lang="ru-RU" sz="1300" dirty="0" smtClean="0"/>
            <a:t>)</a:t>
          </a:r>
          <a:endParaRPr lang="ru-RU" sz="1300" dirty="0"/>
        </a:p>
      </dgm:t>
    </dgm:pt>
    <dgm:pt modelId="{B4A14D32-F140-4C3D-9B39-83D806EAC534}" type="parTrans" cxnId="{0AB0B66E-28A4-4A1C-835D-FCF780BE3684}">
      <dgm:prSet/>
      <dgm:spPr/>
      <dgm:t>
        <a:bodyPr/>
        <a:lstStyle/>
        <a:p>
          <a:endParaRPr lang="ru-RU"/>
        </a:p>
      </dgm:t>
    </dgm:pt>
    <dgm:pt modelId="{61E464B0-9C64-4590-91A3-BC15E97A615A}" type="sibTrans" cxnId="{0AB0B66E-28A4-4A1C-835D-FCF780BE3684}">
      <dgm:prSet/>
      <dgm:spPr/>
      <dgm:t>
        <a:bodyPr/>
        <a:lstStyle/>
        <a:p>
          <a:endParaRPr lang="ru-RU"/>
        </a:p>
      </dgm:t>
    </dgm:pt>
    <dgm:pt modelId="{C08A9133-7FED-4F20-B3B7-97D19026096E}" type="pres">
      <dgm:prSet presAssocID="{72935234-42E9-48D5-886B-3B06CAE1F4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14E998-93EE-48E5-BFE8-89665DA289A2}" type="pres">
      <dgm:prSet presAssocID="{1845137C-4F12-44AF-828D-16C3DDB8402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F80669-67CE-44F6-8E17-CBADB38EFCC9}" type="presOf" srcId="{72935234-42E9-48D5-886B-3B06CAE1F4C8}" destId="{C08A9133-7FED-4F20-B3B7-97D19026096E}" srcOrd="0" destOrd="0" presId="urn:microsoft.com/office/officeart/2005/8/layout/vList2"/>
    <dgm:cxn modelId="{0AB0B66E-28A4-4A1C-835D-FCF780BE3684}" srcId="{72935234-42E9-48D5-886B-3B06CAE1F4C8}" destId="{1845137C-4F12-44AF-828D-16C3DDB84020}" srcOrd="0" destOrd="0" parTransId="{B4A14D32-F140-4C3D-9B39-83D806EAC534}" sibTransId="{61E464B0-9C64-4590-91A3-BC15E97A615A}"/>
    <dgm:cxn modelId="{9E0DF948-A2FA-4F30-ABF0-7D11D2D016DD}" type="presOf" srcId="{1845137C-4F12-44AF-828D-16C3DDB84020}" destId="{9314E998-93EE-48E5-BFE8-89665DA289A2}" srcOrd="0" destOrd="0" presId="urn:microsoft.com/office/officeart/2005/8/layout/vList2"/>
    <dgm:cxn modelId="{A0581F24-7389-46C0-BCD2-B283ABCE93C8}" type="presParOf" srcId="{C08A9133-7FED-4F20-B3B7-97D19026096E}" destId="{9314E998-93EE-48E5-BFE8-89665DA289A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3FE6A1-57E6-4E7A-AB07-85592372B7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B61707D-CCDA-424D-B6D5-F34D34D3EAE8}">
      <dgm:prSet custT="1"/>
      <dgm:spPr/>
      <dgm:t>
        <a:bodyPr/>
        <a:lstStyle/>
        <a:p>
          <a:pPr rtl="0"/>
          <a:r>
            <a:rPr lang="ru-RU" sz="1600" dirty="0" smtClean="0"/>
            <a:t>Обеспечение занятости доступными видами труда (работать, получать доходы, уметь ими распоряжаться)</a:t>
          </a:r>
          <a:endParaRPr lang="ru-RU" sz="1600" dirty="0"/>
        </a:p>
      </dgm:t>
    </dgm:pt>
    <dgm:pt modelId="{A49F0960-983C-4E59-9C2B-9F4614553803}" type="parTrans" cxnId="{E584308B-6B0E-4777-AF1C-EA0D02F03D98}">
      <dgm:prSet/>
      <dgm:spPr/>
      <dgm:t>
        <a:bodyPr/>
        <a:lstStyle/>
        <a:p>
          <a:endParaRPr lang="ru-RU"/>
        </a:p>
      </dgm:t>
    </dgm:pt>
    <dgm:pt modelId="{1B6436A8-C54D-4DAF-AB1C-78C396F47209}" type="sibTrans" cxnId="{E584308B-6B0E-4777-AF1C-EA0D02F03D98}">
      <dgm:prSet/>
      <dgm:spPr/>
      <dgm:t>
        <a:bodyPr/>
        <a:lstStyle/>
        <a:p>
          <a:endParaRPr lang="ru-RU"/>
        </a:p>
      </dgm:t>
    </dgm:pt>
    <dgm:pt modelId="{F4FD51BA-2E32-4717-9DBC-1399F6FA25AD}" type="pres">
      <dgm:prSet presAssocID="{B93FE6A1-57E6-4E7A-AB07-85592372B7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3AF15F-7C34-49D7-BEAA-C6CDAC423A5F}" type="pres">
      <dgm:prSet presAssocID="{CB61707D-CCDA-424D-B6D5-F34D34D3EA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3F354B-2418-42AA-9B45-8590005E8B08}" type="presOf" srcId="{CB61707D-CCDA-424D-B6D5-F34D34D3EAE8}" destId="{D53AF15F-7C34-49D7-BEAA-C6CDAC423A5F}" srcOrd="0" destOrd="0" presId="urn:microsoft.com/office/officeart/2005/8/layout/vList2"/>
    <dgm:cxn modelId="{44C72B6A-6ADA-4E2F-9200-967A8B2E690A}" type="presOf" srcId="{B93FE6A1-57E6-4E7A-AB07-85592372B745}" destId="{F4FD51BA-2E32-4717-9DBC-1399F6FA25AD}" srcOrd="0" destOrd="0" presId="urn:microsoft.com/office/officeart/2005/8/layout/vList2"/>
    <dgm:cxn modelId="{E584308B-6B0E-4777-AF1C-EA0D02F03D98}" srcId="{B93FE6A1-57E6-4E7A-AB07-85592372B745}" destId="{CB61707D-CCDA-424D-B6D5-F34D34D3EAE8}" srcOrd="0" destOrd="0" parTransId="{A49F0960-983C-4E59-9C2B-9F4614553803}" sibTransId="{1B6436A8-C54D-4DAF-AB1C-78C396F47209}"/>
    <dgm:cxn modelId="{B3D3EA52-0901-4951-966B-247B3F290DD1}" type="presParOf" srcId="{F4FD51BA-2E32-4717-9DBC-1399F6FA25AD}" destId="{D53AF15F-7C34-49D7-BEAA-C6CDAC423A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23DD97-65E1-4386-B474-786A4543AA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17E5E4D-FB3E-4AD4-A2E6-046662735A0A}">
      <dgm:prSet/>
      <dgm:spPr/>
      <dgm:t>
        <a:bodyPr/>
        <a:lstStyle/>
        <a:p>
          <a:pPr rtl="0"/>
          <a:r>
            <a:rPr lang="ru-RU" smtClean="0"/>
            <a:t>Приобретение навыков, необходимых для самостоятельной жизни (приготовления пищи, покупка продуктов и товаров, пользование общественным транспортом, использования банковских карточек и т.д.)</a:t>
          </a:r>
          <a:endParaRPr lang="ru-RU"/>
        </a:p>
      </dgm:t>
    </dgm:pt>
    <dgm:pt modelId="{2624C625-15CB-46B7-9BF2-2BE54366E894}" type="parTrans" cxnId="{81D4A7D2-43DF-492C-BE09-2AF4D0BFB691}">
      <dgm:prSet/>
      <dgm:spPr/>
      <dgm:t>
        <a:bodyPr/>
        <a:lstStyle/>
        <a:p>
          <a:endParaRPr lang="ru-RU"/>
        </a:p>
      </dgm:t>
    </dgm:pt>
    <dgm:pt modelId="{658772A7-3B5E-42C7-BFA6-1BC98C139455}" type="sibTrans" cxnId="{81D4A7D2-43DF-492C-BE09-2AF4D0BFB691}">
      <dgm:prSet/>
      <dgm:spPr/>
      <dgm:t>
        <a:bodyPr/>
        <a:lstStyle/>
        <a:p>
          <a:endParaRPr lang="ru-RU"/>
        </a:p>
      </dgm:t>
    </dgm:pt>
    <dgm:pt modelId="{CEF4F4EE-A572-4163-BCA7-D6421D804FFC}" type="pres">
      <dgm:prSet presAssocID="{9D23DD97-65E1-4386-B474-786A4543AA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8942B9-C1D1-4C9C-8EC6-A897103D0E08}" type="pres">
      <dgm:prSet presAssocID="{A17E5E4D-FB3E-4AD4-A2E6-046662735A0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D4A7D2-43DF-492C-BE09-2AF4D0BFB691}" srcId="{9D23DD97-65E1-4386-B474-786A4543AA9A}" destId="{A17E5E4D-FB3E-4AD4-A2E6-046662735A0A}" srcOrd="0" destOrd="0" parTransId="{2624C625-15CB-46B7-9BF2-2BE54366E894}" sibTransId="{658772A7-3B5E-42C7-BFA6-1BC98C139455}"/>
    <dgm:cxn modelId="{7FE754DD-4F91-4DC3-AD6C-FC9C49A59B3D}" type="presOf" srcId="{9D23DD97-65E1-4386-B474-786A4543AA9A}" destId="{CEF4F4EE-A572-4163-BCA7-D6421D804FFC}" srcOrd="0" destOrd="0" presId="urn:microsoft.com/office/officeart/2005/8/layout/vList2"/>
    <dgm:cxn modelId="{3CB09982-5DBF-49CD-8EF0-5526D17D7ABD}" type="presOf" srcId="{A17E5E4D-FB3E-4AD4-A2E6-046662735A0A}" destId="{958942B9-C1D1-4C9C-8EC6-A897103D0E08}" srcOrd="0" destOrd="0" presId="urn:microsoft.com/office/officeart/2005/8/layout/vList2"/>
    <dgm:cxn modelId="{630A8C11-C311-47A6-BEE0-2635E2A7A395}" type="presParOf" srcId="{CEF4F4EE-A572-4163-BCA7-D6421D804FFC}" destId="{958942B9-C1D1-4C9C-8EC6-A897103D0E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3F69C-C5F0-4735-8324-5AD87AC07993}">
      <dsp:nvSpPr>
        <dsp:cNvPr id="0" name=""/>
        <dsp:cNvSpPr/>
      </dsp:nvSpPr>
      <dsp:spPr>
        <a:xfrm>
          <a:off x="0" y="23354"/>
          <a:ext cx="8352928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Цель проекта </a:t>
          </a:r>
          <a:r>
            <a:rPr lang="ru-RU" sz="1700" kern="1200" dirty="0" smtClean="0"/>
            <a:t>– оказание необходимой помощи в развитии и поддержке максимально возможной самостоятельности инвалидов в организации их повседневной жизни, в обеспечении условий, направленных на создание им возможностей участия в жизни общества :</a:t>
          </a:r>
          <a:endParaRPr lang="ru-RU" sz="1700" kern="1200" dirty="0"/>
        </a:p>
      </dsp:txBody>
      <dsp:txXfrm>
        <a:off x="56315" y="79669"/>
        <a:ext cx="8240298" cy="1040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93358-B450-44C5-A784-AF6E917DBD87}">
      <dsp:nvSpPr>
        <dsp:cNvPr id="0" name=""/>
        <dsp:cNvSpPr/>
      </dsp:nvSpPr>
      <dsp:spPr>
        <a:xfrm>
          <a:off x="0" y="1487"/>
          <a:ext cx="7272808" cy="861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Приобретение навыков самообслуживания (осуществление гигиенических процедур, принятие пищи, уход за одеждой и обувью и т.д.)</a:t>
          </a:r>
          <a:endParaRPr lang="ru-RU" sz="1600" kern="1200" dirty="0"/>
        </a:p>
      </dsp:txBody>
      <dsp:txXfrm>
        <a:off x="42036" y="43523"/>
        <a:ext cx="7188736" cy="777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A7625-7818-4CD8-BA73-B159FE748478}">
      <dsp:nvSpPr>
        <dsp:cNvPr id="0" name=""/>
        <dsp:cNvSpPr/>
      </dsp:nvSpPr>
      <dsp:spPr>
        <a:xfrm>
          <a:off x="0" y="8584"/>
          <a:ext cx="7272808" cy="730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Обучение и сохранение навыков пользования техническими средствами реабилитации (при необходимости)</a:t>
          </a:r>
          <a:endParaRPr lang="ru-RU" sz="1600" kern="1200" dirty="0"/>
        </a:p>
      </dsp:txBody>
      <dsp:txXfrm>
        <a:off x="35640" y="44224"/>
        <a:ext cx="7201528" cy="658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95ED1-D4D1-40D9-880B-07149BE419C7}">
      <dsp:nvSpPr>
        <dsp:cNvPr id="0" name=""/>
        <dsp:cNvSpPr/>
      </dsp:nvSpPr>
      <dsp:spPr>
        <a:xfrm>
          <a:off x="0" y="370"/>
          <a:ext cx="7200800" cy="7379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Приобретение навыков социально-средового взаимодействия и коммуникации (пользование мобильными телефонами, интернетом и др.)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6022" y="36392"/>
        <a:ext cx="7128756" cy="6658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4E998-93EE-48E5-BFE8-89665DA289A2}">
      <dsp:nvSpPr>
        <dsp:cNvPr id="0" name=""/>
        <dsp:cNvSpPr/>
      </dsp:nvSpPr>
      <dsp:spPr>
        <a:xfrm>
          <a:off x="0" y="188"/>
          <a:ext cx="7200800" cy="5228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Развитие личного потенциала обучающихся и поддержка их самореализации (получить образование и профессию</a:t>
          </a:r>
          <a:r>
            <a:rPr lang="ru-RU" sz="1300" kern="1200" dirty="0" smtClean="0"/>
            <a:t>)</a:t>
          </a:r>
          <a:endParaRPr lang="ru-RU" sz="1300" kern="1200" dirty="0"/>
        </a:p>
      </dsp:txBody>
      <dsp:txXfrm>
        <a:off x="25523" y="25711"/>
        <a:ext cx="7149754" cy="4717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AF15F-7C34-49D7-BEAA-C6CDAC423A5F}">
      <dsp:nvSpPr>
        <dsp:cNvPr id="0" name=""/>
        <dsp:cNvSpPr/>
      </dsp:nvSpPr>
      <dsp:spPr>
        <a:xfrm>
          <a:off x="0" y="123"/>
          <a:ext cx="7200800" cy="587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Обеспечение занятости доступными видами труда (работать, получать доходы, уметь ими распоряжаться)</a:t>
          </a:r>
          <a:endParaRPr lang="ru-RU" sz="1600" kern="1200" dirty="0"/>
        </a:p>
      </dsp:txBody>
      <dsp:txXfrm>
        <a:off x="28685" y="28808"/>
        <a:ext cx="7143430" cy="5302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942B9-C1D1-4C9C-8EC6-A897103D0E08}">
      <dsp:nvSpPr>
        <dsp:cNvPr id="0" name=""/>
        <dsp:cNvSpPr/>
      </dsp:nvSpPr>
      <dsp:spPr>
        <a:xfrm>
          <a:off x="0" y="117408"/>
          <a:ext cx="7272808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Приобретение навыков, необходимых для самостоятельной жизни (приготовления пищи, покупка продуктов и товаров, пользование общественным транспортом, использования банковских карточек и т.д.)</a:t>
          </a:r>
          <a:endParaRPr lang="ru-RU" sz="1600" kern="1200"/>
        </a:p>
      </dsp:txBody>
      <dsp:txXfrm>
        <a:off x="41123" y="158531"/>
        <a:ext cx="7190562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ABE541-A10A-4C87-BF11-BBFC6F5C38D4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DBF9FB-C2B3-47BC-83E9-FB3BD9AD4AF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Georgia" panose="02040502050405020303" pitchFamily="18" charset="0"/>
              </a:rPr>
              <a:t>Департамент социальной защиты населения Владимирской области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19605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Georgia" panose="02040502050405020303" pitchFamily="18" charset="0"/>
              </a:rPr>
              <a:t>ГБУСО ВО «Тюрмеровский психоневрологический интернат «Учебный центр сопровождаемого проживания»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27687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«НА ПУТИ К НОВОЙ ЖИЗНИ»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237312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Georgia" panose="02040502050405020303" pitchFamily="18" charset="0"/>
              </a:rPr>
              <a:t>Сопровождаемое проживание 2021</a:t>
            </a:r>
            <a:endParaRPr lang="ru-RU" sz="16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3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5276" cy="51442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15616" y="18864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ВАЛЕРА  и  ЛИЛИЯ</a:t>
            </a:r>
            <a:endParaRPr lang="ru-RU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2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4 (online-video-cutter.com)Огоро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5276" cy="5144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0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4 (online-video-cutter.com)огоро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5276" cy="5144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9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ля Андрея\8\DSC_0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4804"/>
            <a:ext cx="3792215" cy="42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для Андрея\8\S5020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425"/>
            <a:ext cx="4586550" cy="30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для Андрея\8\S5020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85" y="3508735"/>
            <a:ext cx="4422083" cy="29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Вера обрела семью</a:t>
            </a:r>
            <a:endParaRPr lang="ru-RU" sz="2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7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56895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Задачи  на 2021-2021 </a:t>
            </a:r>
            <a:r>
              <a:rPr lang="ru-RU" sz="24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г.г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24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Увеличение  числа участников проекта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Заключение соглашений с </a:t>
            </a:r>
            <a:r>
              <a:rPr lang="ru-RU" sz="20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Арбузовским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ПНИ, </a:t>
            </a:r>
            <a:r>
              <a:rPr lang="ru-RU" sz="20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Собинским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ПНИ, </a:t>
            </a:r>
            <a:r>
              <a:rPr lang="ru-RU" sz="20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Гусевским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ПНИ</a:t>
            </a:r>
          </a:p>
          <a:p>
            <a:endParaRPr 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Подготовка «</a:t>
            </a:r>
            <a:r>
              <a:rPr lang="ru-RU" sz="20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тьютеров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» для участия в программе обучения других ПСУ приобретенным навыкам</a:t>
            </a:r>
          </a:p>
          <a:p>
            <a:endParaRPr 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Увеличение участников образовательного процесса, </a:t>
            </a:r>
            <a:r>
              <a:rPr lang="ru-RU" sz="20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проффобучение</a:t>
            </a:r>
            <a:endParaRPr lang="ru-RU" sz="2000" b="1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Развитие волонтерского движение «Единый мир», увеличение числа участников, увеличение  количество выездов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4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2069392"/>
              </p:ext>
            </p:extLst>
          </p:nvPr>
        </p:nvGraphicFramePr>
        <p:xfrm>
          <a:off x="467544" y="188640"/>
          <a:ext cx="8352928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32514742"/>
              </p:ext>
            </p:extLst>
          </p:nvPr>
        </p:nvGraphicFramePr>
        <p:xfrm>
          <a:off x="1259632" y="1484784"/>
          <a:ext cx="72728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39415041"/>
              </p:ext>
            </p:extLst>
          </p:nvPr>
        </p:nvGraphicFramePr>
        <p:xfrm>
          <a:off x="1331640" y="3356992"/>
          <a:ext cx="7272808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863570996"/>
              </p:ext>
            </p:extLst>
          </p:nvPr>
        </p:nvGraphicFramePr>
        <p:xfrm>
          <a:off x="1331640" y="4293096"/>
          <a:ext cx="7200800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971241280"/>
              </p:ext>
            </p:extLst>
          </p:nvPr>
        </p:nvGraphicFramePr>
        <p:xfrm>
          <a:off x="1331640" y="5157192"/>
          <a:ext cx="72008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42875386"/>
              </p:ext>
            </p:extLst>
          </p:nvPr>
        </p:nvGraphicFramePr>
        <p:xfrm>
          <a:off x="1331640" y="5877272"/>
          <a:ext cx="7200800" cy="58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10707216"/>
              </p:ext>
            </p:extLst>
          </p:nvPr>
        </p:nvGraphicFramePr>
        <p:xfrm>
          <a:off x="1259632" y="2348880"/>
          <a:ext cx="7272808" cy="107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</p:spTree>
    <p:extLst>
      <p:ext uri="{BB962C8B-B14F-4D97-AF65-F5344CB8AC3E}">
        <p14:creationId xmlns:p14="http://schemas.microsoft.com/office/powerpoint/2010/main" val="12966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Участниками проекта за 2020 год стали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32 получателя социальных услуг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0443322"/>
              </p:ext>
            </p:extLst>
          </p:nvPr>
        </p:nvGraphicFramePr>
        <p:xfrm>
          <a:off x="467544" y="1106798"/>
          <a:ext cx="8280920" cy="5202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40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развития, социализации, обучения, адаптации и самореализации инвалидов в учебном центре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8757951"/>
              </p:ext>
            </p:extLst>
          </p:nvPr>
        </p:nvGraphicFramePr>
        <p:xfrm>
          <a:off x="323528" y="1040542"/>
          <a:ext cx="8568952" cy="5628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72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9685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«ШАГИ К САМОСТОЯТЕЛЬНОСТИ»</a:t>
            </a:r>
          </a:p>
          <a:p>
            <a:pPr algn="just"/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32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– прошли курс по соблюдению личной гигиены,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10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научились самостоятельно выбирать и приобретать продукты,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7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прошли </a:t>
            </a:r>
            <a:r>
              <a:rPr lang="ru-RU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проф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обучение, приобрели профессию,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2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выписаны на постоянное проживание домой к родственникам,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5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приобрели навыки ухода за маломобильными гражданами,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4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трудоустроены на рабочие места в учреждении,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4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приняли участие в творческих конкурсах и </a:t>
            </a:r>
            <a:r>
              <a:rPr lang="ru-RU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заняти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призовые места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1\Desktop\для Андрея\4.1\IMG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9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для Андрея\4.3\DSC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00" y="3429000"/>
            <a:ext cx="3751953" cy="25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0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568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Georgia" panose="02040502050405020303" pitchFamily="18" charset="0"/>
              </a:rPr>
              <a:t>Психологическая поддержка (консультирование, психологическая коррекция, диагностика, тренинги общения, терапевтические занятия)</a:t>
            </a:r>
          </a:p>
          <a:p>
            <a:pPr algn="just"/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 smtClean="0">
                <a:latin typeface="Georgia" panose="02040502050405020303" pitchFamily="18" charset="0"/>
              </a:rPr>
              <a:t>211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– психологических консультаций,</a:t>
            </a:r>
          </a:p>
          <a:p>
            <a:pPr algn="just"/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 smtClean="0">
                <a:latin typeface="Georgia" panose="02040502050405020303" pitchFamily="18" charset="0"/>
              </a:rPr>
              <a:t>130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индивидуальных и групповых занятий,</a:t>
            </a:r>
          </a:p>
          <a:p>
            <a:pPr algn="just"/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 smtClean="0">
                <a:latin typeface="Georgia" panose="02040502050405020303" pitchFamily="18" charset="0"/>
              </a:rPr>
              <a:t>12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- групповых тренингов,</a:t>
            </a:r>
          </a:p>
          <a:p>
            <a:pPr algn="just"/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 smtClean="0">
                <a:latin typeface="Georgia" panose="02040502050405020303" pitchFamily="18" charset="0"/>
              </a:rPr>
              <a:t>33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- арт-терапевтических занятий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2051" name="Picture 3" descr="C:\Users\1\Desktop\для Андрея\4.1\DSC_0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9" y="3933056"/>
            <a:ext cx="37804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для Андрея\4.6\DSC_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5"/>
            <a:ext cx="4174432" cy="27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для Андрея\4.3\DSC_0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13" y="2492896"/>
            <a:ext cx="291632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1\Desktop\для Андрея\4.2\DSC_0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8738"/>
            <a:ext cx="3528392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для Андрея\4.2\DSC_0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86" y="3861048"/>
            <a:ext cx="4100665" cy="27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5400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«Мой друг-компьютер»</a:t>
            </a:r>
          </a:p>
          <a:p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2 чел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впервые приобрели навыки работы на компьютере,</a:t>
            </a:r>
          </a:p>
          <a:p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4 чел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зарегистрировались в социальных сетях,</a:t>
            </a:r>
          </a:p>
          <a:p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4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создали личный «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E-mail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»,</a:t>
            </a:r>
          </a:p>
          <a:p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3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приобрели навыки пользования смартфоном и телефоном,</a:t>
            </a:r>
          </a:p>
          <a:p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8 чел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– приобрели навыки пользованием </a:t>
            </a:r>
            <a:r>
              <a:rPr lang="ru-RU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интернет-ресурсом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 descr="C:\Users\1\Desktop\для Андрея\4.2\DSC_0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35" y="980728"/>
            <a:ext cx="3203340" cy="21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esktop\для Андрея\9.6\DSC_0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21" y="2269151"/>
            <a:ext cx="32383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для Андрея\9.5\DSC_0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43" y="4065650"/>
            <a:ext cx="3961321" cy="26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72" y="0"/>
            <a:ext cx="568494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«Я помогаю САМ»</a:t>
            </a:r>
          </a:p>
          <a:p>
            <a:pPr algn="just">
              <a:spcAft>
                <a:spcPts val="0"/>
              </a:spcAft>
            </a:pPr>
            <a:endParaRPr lang="ru-RU" b="1" dirty="0" smtClean="0">
              <a:latin typeface="Georgia" panose="02040502050405020303" pitchFamily="18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/>
              </a:rPr>
              <a:t>5 чел. –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/>
              </a:rPr>
              <a:t>приобрели навыки работы  на пищеблоке</a:t>
            </a:r>
          </a:p>
          <a:p>
            <a:pPr algn="just">
              <a:spcAft>
                <a:spcPts val="0"/>
              </a:spcAft>
            </a:pPr>
            <a:endParaRPr lang="ru-RU" b="1" dirty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</a:rPr>
              <a:t>20 чел. –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приобрели навыки уборки жилых помещений</a:t>
            </a:r>
          </a:p>
          <a:p>
            <a:pPr algn="just">
              <a:spcAft>
                <a:spcPts val="0"/>
              </a:spcAft>
            </a:pPr>
            <a:endParaRPr lang="ru-RU" b="1" dirty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</a:rPr>
              <a:t>5 чел.-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приобрели навыки работы в прачечной</a:t>
            </a:r>
          </a:p>
          <a:p>
            <a:pPr algn="just">
              <a:spcAft>
                <a:spcPts val="0"/>
              </a:spcAft>
            </a:pPr>
            <a:endParaRPr lang="ru-RU" b="1" dirty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</a:rPr>
              <a:t>30 чел.-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приобрели навыки ремонта одежды</a:t>
            </a:r>
          </a:p>
          <a:p>
            <a:pPr algn="just">
              <a:spcAft>
                <a:spcPts val="0"/>
              </a:spcAft>
            </a:pPr>
            <a:endParaRPr lang="ru-RU" b="1" dirty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</a:rPr>
              <a:t>10 чел. –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приобрели навыки работы на огороде и цветниках</a:t>
            </a:r>
          </a:p>
          <a:p>
            <a:pPr algn="just">
              <a:spcAft>
                <a:spcPts val="0"/>
              </a:spcAft>
            </a:pPr>
            <a:endParaRPr lang="ru-RU" b="1" dirty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</a:rPr>
              <a:t>5 чел. –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приобрели навыки в приготовлении пищи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1\Desktop\для Андрея\9.8\DSC_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21" y="110265"/>
            <a:ext cx="3238328" cy="21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\Desktop\для Андрея\9.1\DSC_0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2169"/>
            <a:ext cx="4826567" cy="32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Адаптивная физическая культура (ежедневные зарядки, поездки на велосипедах, занятия на тренажерах, игры в настольный теннис, спортивные подвижные игры и т.д.)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5122" name="Picture 2" descr="C:\Users\1\Desktop\для Андрея\4.4\DSC_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598368" cy="239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для Андрея\8\S555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1043430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638</TotalTime>
  <Words>492</Words>
  <Application>Microsoft Office PowerPoint</Application>
  <PresentationFormat>Экран (4:3)</PresentationFormat>
  <Paragraphs>77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22</cp:revision>
  <dcterms:created xsi:type="dcterms:W3CDTF">2021-07-20T14:14:26Z</dcterms:created>
  <dcterms:modified xsi:type="dcterms:W3CDTF">2021-07-26T05:42:24Z</dcterms:modified>
</cp:coreProperties>
</file>